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1" r:id="rId6"/>
    <p:sldId id="262" r:id="rId7"/>
    <p:sldId id="263" r:id="rId8"/>
    <p:sldId id="260" r:id="rId9"/>
    <p:sldId id="264" r:id="rId10"/>
    <p:sldId id="265" r:id="rId11"/>
    <p:sldId id="266" r:id="rId12"/>
    <p:sldId id="267" r:id="rId13"/>
  </p:sldIdLst>
  <p:sldSz cx="9144000" cy="6858000" type="screen4x3"/>
  <p:notesSz cx="6858000" cy="9144000"/>
  <p:defaultTextStyle>
    <a:defPPr>
      <a:defRPr lang="uk-UA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Помірний стиль 2 –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7" d="100"/>
          <a:sy n="67" d="100"/>
        </p:scale>
        <p:origin x="-1260" y="-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и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Пі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uk-UA" smtClean="0"/>
              <a:t>Зразок підзаголовка</a:t>
            </a:r>
            <a:endParaRPr lang="uk-UA"/>
          </a:p>
        </p:txBody>
      </p:sp>
      <p:sp>
        <p:nvSpPr>
          <p:cNvPr id="4" name="Місце для дати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5" name="Місце для нижнього колонтитула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Місце для номера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25996621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і об'є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вмісту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4" name="Місце для дати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5" name="Місце для нижнього колонтитула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Місце для номера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279023960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озділ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тексту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uk-UA" smtClean="0"/>
              <a:t>Зразок тексту</a:t>
            </a:r>
          </a:p>
        </p:txBody>
      </p:sp>
      <p:sp>
        <p:nvSpPr>
          <p:cNvPr id="4" name="Місце для дати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5" name="Місце для нижнього колонтитула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Місце для номера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414745748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'єкт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вмісту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4" name="Місце для вмісту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5" name="Місце для дати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6" name="Місце для нижнього колонтитула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Місце для номера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40895270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Порівнянн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тексту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uk-UA" smtClean="0"/>
              <a:t>Зразок тексту</a:t>
            </a:r>
          </a:p>
        </p:txBody>
      </p:sp>
      <p:sp>
        <p:nvSpPr>
          <p:cNvPr id="4" name="Місце для вмісту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5" name="Місце для тексту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uk-UA" smtClean="0"/>
              <a:t>Зразок тексту</a:t>
            </a:r>
          </a:p>
        </p:txBody>
      </p:sp>
      <p:sp>
        <p:nvSpPr>
          <p:cNvPr id="6" name="Місце для вмісту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7" name="Місце для дати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8" name="Місце для нижнього колонтитула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9" name="Місце для номера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53082664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Лише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дати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4" name="Місце для нижнього колонтитула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5" name="Місце для номера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9567359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и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Місце для дати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3" name="Місце для нижнього колонтитула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4" name="Місце для номера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9101897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Вміст із підписом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вмісту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4" name="Місце для тексту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uk-UA" smtClean="0"/>
              <a:t>Зразок тексту</a:t>
            </a:r>
          </a:p>
        </p:txBody>
      </p:sp>
      <p:sp>
        <p:nvSpPr>
          <p:cNvPr id="5" name="Місце для дати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6" name="Місце для нижнього колонтитула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Місце для номера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147844218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Зображення з підписом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зображення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uk-UA"/>
          </a:p>
        </p:txBody>
      </p:sp>
      <p:sp>
        <p:nvSpPr>
          <p:cNvPr id="4" name="Місце для тексту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uk-UA" smtClean="0"/>
              <a:t>Зразок тексту</a:t>
            </a:r>
          </a:p>
        </p:txBody>
      </p:sp>
      <p:sp>
        <p:nvSpPr>
          <p:cNvPr id="5" name="Місце для дати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6" name="Місце для нижнього колонтитула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7" name="Місце для номера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197698820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і вертикальни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вертикального тексту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4" name="Місце для дати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5" name="Місце для нижнього колонтитула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Місце для номера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286510655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ий заголовок і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и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вертикального тексту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4" name="Місце для дати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5" name="Місце для нижнього колонтитула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uk-UA"/>
          </a:p>
        </p:txBody>
      </p:sp>
      <p:sp>
        <p:nvSpPr>
          <p:cNvPr id="6" name="Місце для номера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17698825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rgbClr val="FF3399"/>
            </a:gs>
            <a:gs pos="25000">
              <a:srgbClr val="FF6633"/>
            </a:gs>
            <a:gs pos="50000">
              <a:srgbClr val="FFFF00"/>
            </a:gs>
            <a:gs pos="75000">
              <a:srgbClr val="01A78F"/>
            </a:gs>
            <a:gs pos="100000">
              <a:srgbClr val="3366FF"/>
            </a:gs>
          </a:gsLst>
          <a:lin ang="5400000" scaled="0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Місце для заголовка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uk-UA" smtClean="0"/>
              <a:t>Зразок заголовка</a:t>
            </a:r>
            <a:endParaRPr lang="uk-UA"/>
          </a:p>
        </p:txBody>
      </p:sp>
      <p:sp>
        <p:nvSpPr>
          <p:cNvPr id="3" name="Місце для тексту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uk-UA" smtClean="0"/>
              <a:t>Зразок тексту</a:t>
            </a:r>
          </a:p>
          <a:p>
            <a:pPr lvl="1"/>
            <a:r>
              <a:rPr lang="uk-UA" smtClean="0"/>
              <a:t>Другий рівень</a:t>
            </a:r>
          </a:p>
          <a:p>
            <a:pPr lvl="2"/>
            <a:r>
              <a:rPr lang="uk-UA" smtClean="0"/>
              <a:t>Третій рівень</a:t>
            </a:r>
          </a:p>
          <a:p>
            <a:pPr lvl="3"/>
            <a:r>
              <a:rPr lang="uk-UA" smtClean="0"/>
              <a:t>Четвертий рівень</a:t>
            </a:r>
          </a:p>
          <a:p>
            <a:pPr lvl="4"/>
            <a:r>
              <a:rPr lang="uk-UA" smtClean="0"/>
              <a:t>П'ятий рівень</a:t>
            </a:r>
            <a:endParaRPr lang="uk-UA"/>
          </a:p>
        </p:txBody>
      </p:sp>
      <p:sp>
        <p:nvSpPr>
          <p:cNvPr id="4" name="Місце для дати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6F6C598-BC78-4BF5-8705-E2C4D65AE672}" type="datetimeFigureOut">
              <a:rPr lang="uk-UA" smtClean="0"/>
              <a:t>19.06.2016</a:t>
            </a:fld>
            <a:endParaRPr lang="uk-UA"/>
          </a:p>
        </p:txBody>
      </p:sp>
      <p:sp>
        <p:nvSpPr>
          <p:cNvPr id="5" name="Місце для нижнього колонтитула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uk-UA"/>
          </a:p>
        </p:txBody>
      </p:sp>
      <p:sp>
        <p:nvSpPr>
          <p:cNvPr id="6" name="Місце для номера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158848A-7DD4-4CAC-99CB-CE909DBBAA0B}" type="slidenum">
              <a:rPr lang="uk-UA" smtClean="0"/>
              <a:t>‹№›</a:t>
            </a:fld>
            <a:endParaRPr lang="uk-UA"/>
          </a:p>
        </p:txBody>
      </p:sp>
    </p:spTree>
    <p:extLst>
      <p:ext uri="{BB962C8B-B14F-4D97-AF65-F5344CB8AC3E}">
        <p14:creationId xmlns:p14="http://schemas.microsoft.com/office/powerpoint/2010/main" val="339112954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uk-UA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3568" y="1340768"/>
            <a:ext cx="7772400" cy="1470025"/>
          </a:xfrm>
        </p:spPr>
        <p:txBody>
          <a:bodyPr/>
          <a:lstStyle/>
          <a:p>
            <a:r>
              <a:rPr lang="uk-UA" dirty="0" smtClean="0"/>
              <a:t>Свято «Андрію, </a:t>
            </a:r>
            <a:r>
              <a:rPr lang="uk-UA" dirty="0" err="1" smtClean="0"/>
              <a:t>Андрію</a:t>
            </a:r>
            <a:r>
              <a:rPr lang="uk-UA" dirty="0" smtClean="0"/>
              <a:t>, я на тебе льон сію»</a:t>
            </a:r>
            <a:endParaRPr lang="uk-UA" dirty="0"/>
          </a:p>
        </p:txBody>
      </p:sp>
      <p:sp>
        <p:nvSpPr>
          <p:cNvPr id="3" name="Підзаголовок 2"/>
          <p:cNvSpPr>
            <a:spLocks noGrp="1"/>
          </p:cNvSpPr>
          <p:nvPr>
            <p:ph type="subTitle" idx="1"/>
          </p:nvPr>
        </p:nvSpPr>
        <p:spPr>
          <a:xfrm>
            <a:off x="1475656" y="2708920"/>
            <a:ext cx="6400800" cy="2304256"/>
          </a:xfrm>
        </p:spPr>
        <p:txBody>
          <a:bodyPr/>
          <a:lstStyle/>
          <a:p>
            <a:r>
              <a:rPr lang="uk-UA" dirty="0" smtClean="0">
                <a:solidFill>
                  <a:schemeClr val="tx1"/>
                </a:solidFill>
              </a:rPr>
              <a:t>Презентація виховного проекту</a:t>
            </a:r>
          </a:p>
          <a:p>
            <a:pPr algn="r"/>
            <a:r>
              <a:rPr lang="uk-UA" dirty="0" smtClean="0">
                <a:solidFill>
                  <a:schemeClr val="tx1"/>
                </a:solidFill>
              </a:rPr>
              <a:t>Підготувала </a:t>
            </a:r>
            <a:r>
              <a:rPr lang="uk-UA" dirty="0" err="1" smtClean="0">
                <a:solidFill>
                  <a:schemeClr val="tx1"/>
                </a:solidFill>
              </a:rPr>
              <a:t>Чумаченко</a:t>
            </a:r>
            <a:r>
              <a:rPr lang="uk-UA" dirty="0" smtClean="0">
                <a:solidFill>
                  <a:schemeClr val="tx1"/>
                </a:solidFill>
              </a:rPr>
              <a:t> Вікторія Вікторівна</a:t>
            </a:r>
            <a:endParaRPr lang="uk-UA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963597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Опис проекту</a:t>
            </a:r>
            <a:endParaRPr lang="uk-UA" dirty="0"/>
          </a:p>
        </p:txBody>
      </p:sp>
      <p:sp>
        <p:nvSpPr>
          <p:cNvPr id="3" name="Місце для вмісту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uk-UA" b="1" dirty="0"/>
              <a:t>ДАНИЙ ПРОЕКТ</a:t>
            </a:r>
            <a:endParaRPr lang="uk-UA" dirty="0"/>
          </a:p>
          <a:p>
            <a:r>
              <a:rPr lang="uk-UA" b="1" dirty="0"/>
              <a:t>за домінуючою діяльністю</a:t>
            </a:r>
            <a:r>
              <a:rPr lang="uk-UA" dirty="0"/>
              <a:t>: дослідницько-пошуковий, творчо-рольовий; </a:t>
            </a:r>
          </a:p>
          <a:p>
            <a:r>
              <a:rPr lang="uk-UA" b="1" dirty="0"/>
              <a:t>за предметно-змістовною галуззю</a:t>
            </a:r>
            <a:r>
              <a:rPr lang="uk-UA" dirty="0"/>
              <a:t>: інтегрований (міжпредметний): </a:t>
            </a:r>
          </a:p>
          <a:p>
            <a:r>
              <a:rPr lang="uk-UA" b="1" dirty="0"/>
              <a:t>за характером контактів</a:t>
            </a:r>
            <a:r>
              <a:rPr lang="uk-UA" dirty="0"/>
              <a:t>: внутрішній (серед дітей класу);</a:t>
            </a:r>
          </a:p>
          <a:p>
            <a:r>
              <a:rPr lang="uk-UA" b="1" dirty="0"/>
              <a:t>за формою представлення</a:t>
            </a:r>
            <a:r>
              <a:rPr lang="uk-UA" dirty="0"/>
              <a:t>: творчі звіти-презентації, театралізовані міні-вистави; </a:t>
            </a:r>
          </a:p>
          <a:p>
            <a:r>
              <a:rPr lang="uk-UA" b="1" dirty="0"/>
              <a:t>за тривалістю:</a:t>
            </a:r>
            <a:r>
              <a:rPr lang="uk-UA" dirty="0"/>
              <a:t> середньої тривалості (близько місяця).</a:t>
            </a:r>
          </a:p>
          <a:p>
            <a:endParaRPr lang="uk-UA" dirty="0"/>
          </a:p>
        </p:txBody>
      </p:sp>
    </p:spTree>
    <p:extLst>
      <p:ext uri="{BB962C8B-B14F-4D97-AF65-F5344CB8AC3E}">
        <p14:creationId xmlns:p14="http://schemas.microsoft.com/office/powerpoint/2010/main" val="34054590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Місце для вмісту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617459176"/>
              </p:ext>
            </p:extLst>
          </p:nvPr>
        </p:nvGraphicFramePr>
        <p:xfrm>
          <a:off x="251520" y="692696"/>
          <a:ext cx="8640962" cy="522007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28192"/>
                <a:gridCol w="4032450"/>
                <a:gridCol w="2880320"/>
              </a:tblGrid>
              <a:tr h="480448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Учасники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uk-UA" sz="2000">
                          <a:effectLst/>
                          <a:latin typeface="Times New Roman"/>
                          <a:ea typeface="Times New Roman"/>
                        </a:rPr>
                        <a:t>Завдання</a:t>
                      </a:r>
                    </a:p>
                  </a:txBody>
                  <a:tcPr marL="0" marR="0" marT="0" marB="0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uk-UA" sz="2000">
                          <a:effectLst/>
                          <a:latin typeface="Times New Roman"/>
                          <a:ea typeface="Times New Roman"/>
                        </a:rPr>
                        <a:t>За домінуючою діяльністю</a:t>
                      </a:r>
                    </a:p>
                  </a:txBody>
                  <a:tcPr marL="0" marR="0" marT="0" marB="0" anchor="b"/>
                </a:tc>
              </a:tr>
              <a:tr h="551105"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Етимологи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 smtClean="0">
                          <a:effectLst/>
                          <a:latin typeface="Times New Roman"/>
                          <a:ea typeface="Times New Roman"/>
                        </a:rPr>
                        <a:t>Знайти народні назви місяця грудня і пояснити їх етимологію</a:t>
                      </a:r>
                      <a:endParaRPr lang="uk-UA" sz="2000" dirty="0">
                        <a:effectLst/>
                        <a:latin typeface="Times New Roman"/>
                        <a:ea typeface="Times New Roman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>
                          <a:effectLst/>
                          <a:latin typeface="Times New Roman"/>
                          <a:ea typeface="Times New Roman"/>
                        </a:rPr>
                        <a:t>Дослідницький</a:t>
                      </a:r>
                    </a:p>
                  </a:txBody>
                  <a:tcPr marL="0" marR="0" marT="0" marB="0" anchor="ctr"/>
                </a:tc>
              </a:tr>
              <a:tr h="576064"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>
                          <a:effectLst/>
                          <a:latin typeface="Times New Roman"/>
                          <a:ea typeface="Times New Roman"/>
                        </a:rPr>
                        <a:t>Народний</a:t>
                      </a:r>
                    </a:p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>
                          <a:effectLst/>
                          <a:latin typeface="Times New Roman"/>
                          <a:ea typeface="Times New Roman"/>
                        </a:rPr>
                        <a:t>синоптик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Відшукати народні прикмети, за якими люди завбачали </a:t>
                      </a:r>
                      <a:r>
                        <a:rPr lang="uk-UA" sz="2000" dirty="0" smtClean="0">
                          <a:effectLst/>
                          <a:latin typeface="Times New Roman"/>
                          <a:ea typeface="Times New Roman"/>
                        </a:rPr>
                        <a:t>погоду</a:t>
                      </a:r>
                      <a:endParaRPr lang="uk-UA" sz="2000" dirty="0">
                        <a:effectLst/>
                        <a:latin typeface="Times New Roman"/>
                        <a:ea typeface="Times New Roman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Дослідницький</a:t>
                      </a:r>
                    </a:p>
                  </a:txBody>
                  <a:tcPr marL="0" marR="0" marT="0" marB="0" anchor="ctr"/>
                </a:tc>
              </a:tr>
              <a:tr h="720080"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 smtClean="0">
                          <a:effectLst/>
                          <a:latin typeface="Times New Roman"/>
                          <a:ea typeface="Times New Roman"/>
                        </a:rPr>
                        <a:t>Фольклористи</a:t>
                      </a:r>
                      <a:endParaRPr lang="uk-UA" sz="2000" dirty="0">
                        <a:effectLst/>
                        <a:latin typeface="Times New Roman"/>
                        <a:ea typeface="Times New Roman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Розпитати у старих людей прикмети і прислів'я, пов'язані зі святом </a:t>
                      </a:r>
                      <a:r>
                        <a:rPr lang="uk-UA" sz="2000" dirty="0" smtClean="0">
                          <a:effectLst/>
                          <a:latin typeface="Times New Roman"/>
                          <a:ea typeface="Times New Roman"/>
                        </a:rPr>
                        <a:t>Андрія</a:t>
                      </a:r>
                      <a:endParaRPr lang="uk-UA" sz="2000" dirty="0">
                        <a:effectLst/>
                        <a:latin typeface="Times New Roman"/>
                        <a:ea typeface="Times New Roman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Пошуковий</a:t>
                      </a:r>
                    </a:p>
                  </a:txBody>
                  <a:tcPr marL="0" marR="0" marT="0" marB="0" anchor="ctr"/>
                </a:tc>
              </a:tr>
              <a:tr h="720080"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>
                          <a:effectLst/>
                          <a:latin typeface="Times New Roman"/>
                          <a:ea typeface="Times New Roman"/>
                        </a:rPr>
                        <a:t>Релігієзнавці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Дослідити як у Біблії розповідається про цю подію і чому свято має таку назву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Дослідницький</a:t>
                      </a:r>
                    </a:p>
                  </a:txBody>
                  <a:tcPr marL="0" marR="0" marT="0" marB="0" anchor="ctr"/>
                </a:tc>
              </a:tr>
              <a:tr h="864096"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 err="1">
                          <a:effectLst/>
                          <a:latin typeface="Times New Roman"/>
                          <a:ea typeface="Times New Roman"/>
                        </a:rPr>
                        <a:t>Народознавці-</a:t>
                      </a:r>
                      <a:endParaRPr lang="uk-UA" sz="2000" dirty="0">
                        <a:effectLst/>
                        <a:latin typeface="Times New Roman"/>
                        <a:ea typeface="Times New Roman"/>
                      </a:endParaRPr>
                    </a:p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 smtClean="0">
                          <a:effectLst/>
                          <a:latin typeface="Times New Roman"/>
                          <a:ea typeface="Times New Roman"/>
                        </a:rPr>
                        <a:t>етнографи</a:t>
                      </a:r>
                      <a:endParaRPr lang="uk-UA" sz="2000" dirty="0">
                        <a:effectLst/>
                        <a:latin typeface="Times New Roman"/>
                        <a:ea typeface="Times New Roman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Знайти у народознавчих та етнографічних працях, записати від старожилів, як відзначалося це свято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 err="1">
                          <a:effectLst/>
                          <a:latin typeface="Times New Roman"/>
                          <a:ea typeface="Times New Roman"/>
                        </a:rPr>
                        <a:t>Дослідницько-</a:t>
                      </a:r>
                      <a:endParaRPr lang="uk-UA" sz="2000" dirty="0">
                        <a:effectLst/>
                        <a:latin typeface="Times New Roman"/>
                        <a:ea typeface="Times New Roman"/>
                      </a:endParaRPr>
                    </a:p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пошуковий</a:t>
                      </a:r>
                    </a:p>
                  </a:txBody>
                  <a:tcPr marL="0" marR="0" marT="0" marB="0" anchor="ctr"/>
                </a:tc>
              </a:tr>
              <a:tr h="648072"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>
                          <a:effectLst/>
                          <a:latin typeface="Times New Roman"/>
                          <a:ea typeface="Times New Roman"/>
                        </a:rPr>
                        <a:t>Актори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Підготувати та розіграти театралізовані </a:t>
                      </a:r>
                      <a:r>
                        <a:rPr lang="uk-UA" sz="2000" dirty="0" err="1">
                          <a:effectLst/>
                          <a:latin typeface="Times New Roman"/>
                          <a:ea typeface="Times New Roman"/>
                        </a:rPr>
                        <a:t>міні-</a:t>
                      </a: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 </a:t>
                      </a:r>
                      <a:r>
                        <a:rPr lang="uk-UA" sz="2000" dirty="0" smtClean="0">
                          <a:effectLst/>
                          <a:latin typeface="Times New Roman"/>
                          <a:ea typeface="Times New Roman"/>
                        </a:rPr>
                        <a:t>вистави</a:t>
                      </a:r>
                      <a:endParaRPr lang="uk-UA" sz="2000" dirty="0">
                        <a:effectLst/>
                        <a:latin typeface="Times New Roman"/>
                        <a:ea typeface="Times New Roman"/>
                      </a:endParaRP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indent="90170">
                        <a:spcAft>
                          <a:spcPts val="0"/>
                        </a:spcAft>
                      </a:pPr>
                      <a:r>
                        <a:rPr lang="uk-UA" sz="2000" dirty="0">
                          <a:effectLst/>
                          <a:latin typeface="Times New Roman"/>
                          <a:ea typeface="Times New Roman"/>
                        </a:rPr>
                        <a:t>Творчо-рольовий</a:t>
                      </a:r>
                    </a:p>
                  </a:txBody>
                  <a:tcPr marL="0" marR="0" marT="0" marB="0" anchor="ctr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0279775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Етимологи</a:t>
            </a:r>
            <a:endParaRPr lang="uk-UA" dirty="0"/>
          </a:p>
        </p:txBody>
      </p:sp>
      <p:sp>
        <p:nvSpPr>
          <p:cNvPr id="3" name="Місце для вмісту 2"/>
          <p:cNvSpPr>
            <a:spLocks noGrp="1"/>
          </p:cNvSpPr>
          <p:nvPr>
            <p:ph idx="1"/>
          </p:nvPr>
        </p:nvSpPr>
        <p:spPr>
          <a:xfrm>
            <a:off x="457200" y="1600200"/>
            <a:ext cx="4330824" cy="4525963"/>
          </a:xfrm>
        </p:spPr>
        <p:txBody>
          <a:bodyPr>
            <a:normAutofit fontScale="85000" lnSpcReduction="20000"/>
          </a:bodyPr>
          <a:lstStyle/>
          <a:p>
            <a:r>
              <a:rPr lang="uk-UA" dirty="0"/>
              <a:t>ГРУДЕНЬ - від слова груддя. Після осінніх дощів розтоптані возами </a:t>
            </a:r>
            <a:r>
              <a:rPr lang="uk-UA" dirty="0" err="1"/>
              <a:t>грунтівки</a:t>
            </a:r>
            <a:r>
              <a:rPr lang="uk-UA" dirty="0"/>
              <a:t> замерзали. </a:t>
            </a:r>
            <a:r>
              <a:rPr lang="uk-UA" dirty="0" err="1"/>
              <a:t>Їздилти</a:t>
            </a:r>
            <a:r>
              <a:rPr lang="uk-UA" dirty="0"/>
              <a:t> такими дорогами було важко - заважали замерзлі грудки. В давньоруські часи цей місяць називали студень. У народі його звали: лютень, </a:t>
            </a:r>
            <a:r>
              <a:rPr lang="uk-UA" dirty="0" err="1"/>
              <a:t>хмурень</a:t>
            </a:r>
            <a:r>
              <a:rPr lang="uk-UA" dirty="0"/>
              <a:t>, </a:t>
            </a:r>
            <a:r>
              <a:rPr lang="uk-UA" dirty="0" err="1"/>
              <a:t>стужайло</a:t>
            </a:r>
            <a:r>
              <a:rPr lang="uk-UA" dirty="0"/>
              <a:t>, мостовик, </a:t>
            </a:r>
            <a:r>
              <a:rPr lang="uk-UA" dirty="0" err="1"/>
              <a:t>трусим</a:t>
            </a:r>
            <a:r>
              <a:rPr lang="uk-UA" dirty="0"/>
              <a:t>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932040" y="4797152"/>
            <a:ext cx="3672408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b="1" dirty="0" err="1"/>
              <a:t>Грудень</a:t>
            </a:r>
            <a:r>
              <a:rPr lang="ru-RU" dirty="0"/>
              <a:t> 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ru-RU" dirty="0" err="1"/>
              <a:t>Сніжинки</a:t>
            </a:r>
            <a:r>
              <a:rPr lang="ru-RU" dirty="0"/>
              <a:t> </a:t>
            </a:r>
            <a:r>
              <a:rPr lang="ru-RU" dirty="0" err="1"/>
              <a:t>білі</a:t>
            </a:r>
            <a:r>
              <a:rPr lang="ru-RU" dirty="0"/>
              <a:t> на </a:t>
            </a:r>
            <a:r>
              <a:rPr lang="ru-RU" dirty="0" err="1"/>
              <a:t>опалім</a:t>
            </a:r>
            <a:r>
              <a:rPr lang="ru-RU" dirty="0"/>
              <a:t> </a:t>
            </a:r>
            <a:r>
              <a:rPr lang="ru-RU" dirty="0" err="1"/>
              <a:t>листі</a:t>
            </a:r>
            <a:r>
              <a:rPr lang="ru-RU" dirty="0"/>
              <a:t>, 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ru-RU" dirty="0"/>
              <a:t>Земля грудками </a:t>
            </a:r>
            <a:r>
              <a:rPr lang="ru-RU" dirty="0" err="1"/>
              <a:t>узялась</a:t>
            </a:r>
            <a:r>
              <a:rPr lang="ru-RU" dirty="0"/>
              <a:t> давно –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ru-RU" dirty="0"/>
              <a:t>Усе заснуло. В </a:t>
            </a:r>
            <a:r>
              <a:rPr lang="ru-RU" dirty="0" err="1"/>
              <a:t>інеї</a:t>
            </a:r>
            <a:r>
              <a:rPr lang="ru-RU" dirty="0"/>
              <a:t> </a:t>
            </a:r>
            <a:r>
              <a:rPr lang="ru-RU" dirty="0" err="1"/>
              <a:t>іскристім</a:t>
            </a:r>
            <a:r>
              <a:rPr lang="ru-RU" dirty="0"/>
              <a:t> 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ru-RU" dirty="0" err="1"/>
              <a:t>Гілки</a:t>
            </a:r>
            <a:r>
              <a:rPr lang="ru-RU" dirty="0"/>
              <a:t>, </a:t>
            </a:r>
            <a:r>
              <a:rPr lang="ru-RU" dirty="0" err="1"/>
              <a:t>мов</a:t>
            </a:r>
            <a:r>
              <a:rPr lang="ru-RU" dirty="0"/>
              <a:t> </a:t>
            </a:r>
            <a:r>
              <a:rPr lang="ru-RU" dirty="0" err="1"/>
              <a:t>казка</a:t>
            </a:r>
            <a:r>
              <a:rPr lang="ru-RU" dirty="0"/>
              <a:t>, </a:t>
            </a:r>
            <a:r>
              <a:rPr lang="ru-RU" dirty="0" err="1"/>
              <a:t>дивляться</a:t>
            </a:r>
            <a:r>
              <a:rPr lang="ru-RU" dirty="0"/>
              <a:t> в </a:t>
            </a:r>
            <a:r>
              <a:rPr lang="ru-RU" dirty="0" err="1"/>
              <a:t>вікно</a:t>
            </a:r>
            <a:r>
              <a:rPr lang="ru-RU" dirty="0"/>
              <a:t>.</a:t>
            </a:r>
            <a:endParaRPr lang="uk-UA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46706" y="1268760"/>
            <a:ext cx="4043075" cy="33718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25903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79978" y="2996952"/>
            <a:ext cx="4764022" cy="3573016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Народний синоптик</a:t>
            </a:r>
            <a:endParaRPr lang="uk-UA" dirty="0"/>
          </a:p>
        </p:txBody>
      </p:sp>
      <p:sp>
        <p:nvSpPr>
          <p:cNvPr id="3" name="Місце для вмісту 2"/>
          <p:cNvSpPr>
            <a:spLocks noGrp="1"/>
          </p:cNvSpPr>
          <p:nvPr>
            <p:ph idx="1"/>
          </p:nvPr>
        </p:nvSpPr>
        <p:spPr>
          <a:xfrm>
            <a:off x="457200" y="1600200"/>
            <a:ext cx="4330824" cy="4525963"/>
          </a:xfrm>
        </p:spPr>
        <p:txBody>
          <a:bodyPr>
            <a:normAutofit fontScale="70000" lnSpcReduction="20000"/>
          </a:bodyPr>
          <a:lstStyle/>
          <a:p>
            <a:r>
              <a:rPr lang="ru-RU" dirty="0" err="1"/>
              <a:t>Якщо</a:t>
            </a:r>
            <a:r>
              <a:rPr lang="ru-RU" dirty="0"/>
              <a:t> зима не настала в </a:t>
            </a:r>
            <a:r>
              <a:rPr lang="ru-RU" dirty="0" err="1"/>
              <a:t>грудні</a:t>
            </a:r>
            <a:r>
              <a:rPr lang="ru-RU" dirty="0"/>
              <a:t> і </a:t>
            </a:r>
            <a:r>
              <a:rPr lang="ru-RU" dirty="0" err="1"/>
              <a:t>січні</a:t>
            </a:r>
            <a:r>
              <a:rPr lang="ru-RU" dirty="0"/>
              <a:t>, то вона не </a:t>
            </a:r>
            <a:r>
              <a:rPr lang="ru-RU" dirty="0" err="1"/>
              <a:t>настане</a:t>
            </a:r>
            <a:r>
              <a:rPr lang="ru-RU" dirty="0"/>
              <a:t> до 10 лютого</a:t>
            </a:r>
          </a:p>
          <a:p>
            <a:r>
              <a:rPr lang="ru-RU" dirty="0" err="1"/>
              <a:t>Снігурі</a:t>
            </a:r>
            <a:r>
              <a:rPr lang="ru-RU" dirty="0"/>
              <a:t> </a:t>
            </a:r>
            <a:r>
              <a:rPr lang="ru-RU" dirty="0" err="1"/>
              <a:t>прилетіли</a:t>
            </a:r>
            <a:r>
              <a:rPr lang="ru-RU" dirty="0"/>
              <a:t> в </a:t>
            </a:r>
            <a:r>
              <a:rPr lang="ru-RU" dirty="0" err="1"/>
              <a:t>грудні</a:t>
            </a:r>
            <a:r>
              <a:rPr lang="ru-RU" dirty="0"/>
              <a:t> - зима буде </a:t>
            </a:r>
            <a:r>
              <a:rPr lang="ru-RU" dirty="0" err="1"/>
              <a:t>суворою.Хлібородність</a:t>
            </a:r>
            <a:r>
              <a:rPr lang="ru-RU" dirty="0"/>
              <a:t> - перед </a:t>
            </a:r>
            <a:r>
              <a:rPr lang="ru-RU" dirty="0" err="1"/>
              <a:t>суворою</a:t>
            </a:r>
            <a:r>
              <a:rPr lang="ru-RU" dirty="0"/>
              <a:t> зимою.</a:t>
            </a:r>
          </a:p>
          <a:p>
            <a:r>
              <a:rPr lang="ru-RU" dirty="0"/>
              <a:t>Зима </a:t>
            </a:r>
            <a:r>
              <a:rPr lang="ru-RU" dirty="0" err="1"/>
              <a:t>морозяна</a:t>
            </a:r>
            <a:r>
              <a:rPr lang="ru-RU" dirty="0"/>
              <a:t>, з великим </a:t>
            </a:r>
            <a:r>
              <a:rPr lang="ru-RU" dirty="0" err="1"/>
              <a:t>снігом</a:t>
            </a:r>
            <a:r>
              <a:rPr lang="ru-RU" dirty="0"/>
              <a:t> </a:t>
            </a:r>
            <a:r>
              <a:rPr lang="ru-RU" dirty="0" err="1"/>
              <a:t>віщує</a:t>
            </a:r>
            <a:r>
              <a:rPr lang="ru-RU" dirty="0"/>
              <a:t> </a:t>
            </a:r>
            <a:r>
              <a:rPr lang="ru-RU" dirty="0" err="1"/>
              <a:t>гарний</a:t>
            </a:r>
            <a:r>
              <a:rPr lang="ru-RU" dirty="0"/>
              <a:t> </a:t>
            </a:r>
            <a:r>
              <a:rPr lang="ru-RU" dirty="0" err="1"/>
              <a:t>врожай</a:t>
            </a:r>
            <a:r>
              <a:rPr lang="ru-RU" dirty="0"/>
              <a:t> </a:t>
            </a:r>
            <a:r>
              <a:rPr lang="ru-RU" dirty="0" err="1"/>
              <a:t>хліба</a:t>
            </a:r>
            <a:r>
              <a:rPr lang="ru-RU" dirty="0"/>
              <a:t>.</a:t>
            </a:r>
          </a:p>
          <a:p>
            <a:r>
              <a:rPr lang="ru-RU" dirty="0" err="1"/>
              <a:t>Від</a:t>
            </a:r>
            <a:r>
              <a:rPr lang="ru-RU" dirty="0"/>
              <a:t> заморозку до </a:t>
            </a:r>
            <a:r>
              <a:rPr lang="ru-RU" dirty="0" err="1"/>
              <a:t>зими</a:t>
            </a:r>
            <a:r>
              <a:rPr lang="ru-RU" dirty="0"/>
              <a:t> - </a:t>
            </a:r>
            <a:r>
              <a:rPr lang="ru-RU" dirty="0" err="1"/>
              <a:t>місяць</a:t>
            </a:r>
            <a:r>
              <a:rPr lang="ru-RU" dirty="0"/>
              <a:t>.</a:t>
            </a:r>
          </a:p>
          <a:p>
            <a:r>
              <a:rPr lang="ru-RU" dirty="0"/>
              <a:t>На полях </a:t>
            </a:r>
            <a:r>
              <a:rPr lang="ru-RU" dirty="0" err="1"/>
              <a:t>сніг</a:t>
            </a:r>
            <a:r>
              <a:rPr lang="ru-RU" dirty="0"/>
              <a:t> </a:t>
            </a:r>
            <a:r>
              <a:rPr lang="ru-RU" dirty="0" err="1"/>
              <a:t>хвилястий</a:t>
            </a:r>
            <a:r>
              <a:rPr lang="ru-RU" dirty="0"/>
              <a:t> - </a:t>
            </a:r>
            <a:r>
              <a:rPr lang="ru-RU" dirty="0" err="1"/>
              <a:t>будуть</a:t>
            </a:r>
            <a:r>
              <a:rPr lang="ru-RU" dirty="0"/>
              <a:t> </a:t>
            </a:r>
            <a:r>
              <a:rPr lang="ru-RU" dirty="0" err="1"/>
              <a:t>хліба</a:t>
            </a:r>
            <a:r>
              <a:rPr lang="ru-RU" dirty="0"/>
              <a:t> </a:t>
            </a:r>
            <a:r>
              <a:rPr lang="ru-RU" dirty="0" err="1"/>
              <a:t>рясні</a:t>
            </a:r>
            <a:r>
              <a:rPr lang="ru-RU" dirty="0"/>
              <a:t>.</a:t>
            </a:r>
          </a:p>
          <a:p>
            <a:r>
              <a:rPr lang="ru-RU" dirty="0"/>
              <a:t>Зима не настала, доки не </a:t>
            </a:r>
            <a:r>
              <a:rPr lang="ru-RU" dirty="0" err="1"/>
              <a:t>встановиться</a:t>
            </a:r>
            <a:r>
              <a:rPr lang="ru-RU" dirty="0"/>
              <a:t> </a:t>
            </a:r>
            <a:r>
              <a:rPr lang="ru-RU" dirty="0" err="1"/>
              <a:t>санна</a:t>
            </a:r>
            <a:r>
              <a:rPr lang="ru-RU" dirty="0"/>
              <a:t> дорога.</a:t>
            </a:r>
          </a:p>
          <a:p>
            <a:endParaRPr lang="uk-UA" dirty="0"/>
          </a:p>
        </p:txBody>
      </p:sp>
    </p:spTree>
    <p:extLst>
      <p:ext uri="{BB962C8B-B14F-4D97-AF65-F5344CB8AC3E}">
        <p14:creationId xmlns:p14="http://schemas.microsoft.com/office/powerpoint/2010/main" val="29982122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smtClean="0"/>
              <a:t>Фольклористи</a:t>
            </a:r>
            <a:endParaRPr lang="uk-UA" dirty="0"/>
          </a:p>
        </p:txBody>
      </p:sp>
      <p:sp>
        <p:nvSpPr>
          <p:cNvPr id="3" name="Місце для вмісту 2"/>
          <p:cNvSpPr>
            <a:spLocks noGrp="1"/>
          </p:cNvSpPr>
          <p:nvPr>
            <p:ph idx="1"/>
          </p:nvPr>
        </p:nvSpPr>
        <p:spPr>
          <a:xfrm>
            <a:off x="457200" y="1600200"/>
            <a:ext cx="4330824" cy="4525963"/>
          </a:xfrm>
        </p:spPr>
        <p:txBody>
          <a:bodyPr>
            <a:normAutofit fontScale="85000" lnSpcReduction="10000"/>
          </a:bodyPr>
          <a:lstStyle/>
          <a:p>
            <a:r>
              <a:rPr lang="uk-UA" b="1" i="1" dirty="0" smtClean="0"/>
              <a:t> На </a:t>
            </a:r>
            <a:r>
              <a:rPr lang="uk-UA" b="1" i="1" dirty="0"/>
              <a:t>Андрія треба кожуха – </a:t>
            </a:r>
            <a:r>
              <a:rPr lang="uk-UA" b="1" i="1" dirty="0" smtClean="0"/>
              <a:t>добродія.</a:t>
            </a:r>
          </a:p>
          <a:p>
            <a:r>
              <a:rPr lang="uk-UA" b="1" i="1" dirty="0" smtClean="0"/>
              <a:t>На </a:t>
            </a:r>
            <a:r>
              <a:rPr lang="uk-UA" b="1" i="1" dirty="0"/>
              <a:t>Андрія робиться дівицям надія.       </a:t>
            </a:r>
            <a:endParaRPr lang="uk-UA" b="1" i="1" dirty="0" smtClean="0"/>
          </a:p>
          <a:p>
            <a:r>
              <a:rPr lang="uk-UA" b="1" i="1" dirty="0" smtClean="0"/>
              <a:t>Я</a:t>
            </a:r>
            <a:r>
              <a:rPr lang="uk-UA" b="1" i="1" dirty="0"/>
              <a:t>,  святий Андрію, конопельки сію, дай же, Боже, знати, з ким весілля    грати. </a:t>
            </a:r>
          </a:p>
          <a:p>
            <a:r>
              <a:rPr lang="uk-UA" b="1" i="1" dirty="0" smtClean="0"/>
              <a:t>Андрію</a:t>
            </a:r>
            <a:r>
              <a:rPr lang="uk-UA" b="1" i="1" dirty="0"/>
              <a:t>, </a:t>
            </a:r>
            <a:r>
              <a:rPr lang="uk-UA" b="1" i="1" dirty="0" err="1"/>
              <a:t>Андрію</a:t>
            </a:r>
            <a:r>
              <a:rPr lang="uk-UA" b="1" i="1" dirty="0"/>
              <a:t>, я тобі коноплі сію, пеленою волочу, бо я заміж  хочу. </a:t>
            </a:r>
            <a:endParaRPr lang="uk-UA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68011" y="1196752"/>
            <a:ext cx="4475989" cy="3356992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36029" y="3753036"/>
            <a:ext cx="4139951" cy="31049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927385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uk-UA" dirty="0" err="1" smtClean="0"/>
              <a:t>Релігієзнавці</a:t>
            </a:r>
            <a:endParaRPr lang="uk-UA" dirty="0"/>
          </a:p>
        </p:txBody>
      </p:sp>
      <p:sp>
        <p:nvSpPr>
          <p:cNvPr id="3" name="Місце для вмісту 2"/>
          <p:cNvSpPr>
            <a:spLocks noGrp="1"/>
          </p:cNvSpPr>
          <p:nvPr>
            <p:ph idx="1"/>
          </p:nvPr>
        </p:nvSpPr>
        <p:spPr>
          <a:xfrm>
            <a:off x="395536" y="1196752"/>
            <a:ext cx="4824536" cy="5112568"/>
          </a:xfrm>
        </p:spPr>
        <p:txBody>
          <a:bodyPr>
            <a:normAutofit fontScale="47500" lnSpcReduction="20000"/>
          </a:bodyPr>
          <a:lstStyle/>
          <a:p>
            <a:r>
              <a:rPr lang="uk-UA" dirty="0"/>
              <a:t>День св. Андрія </a:t>
            </a:r>
            <a:r>
              <a:rPr lang="uk-UA" dirty="0" err="1"/>
              <a:t>Первозванного</a:t>
            </a:r>
            <a:r>
              <a:rPr lang="uk-UA" dirty="0"/>
              <a:t> припадає на 13 грудня.</a:t>
            </a:r>
          </a:p>
          <a:p>
            <a:r>
              <a:rPr lang="uk-UA" dirty="0"/>
              <a:t>Стародавня християнська легенда каже, що апостол Андрій </a:t>
            </a:r>
            <a:r>
              <a:rPr lang="uk-UA" dirty="0" err="1"/>
              <a:t>Первозванний</a:t>
            </a:r>
            <a:r>
              <a:rPr lang="uk-UA" dirty="0"/>
              <a:t> проповідував християнство в самому Царгороді, на побережжях Чорного моря та в околицях нашої столиці — Києва.</a:t>
            </a:r>
          </a:p>
          <a:p>
            <a:r>
              <a:rPr lang="uk-UA" dirty="0"/>
              <a:t>В староукраїнському літописі, що датується Х</a:t>
            </a:r>
            <a:r>
              <a:rPr lang="en-US" dirty="0"/>
              <a:t>III </a:t>
            </a:r>
            <a:r>
              <a:rPr lang="uk-UA" dirty="0"/>
              <a:t>століттям, знаходимо такий переказ: «Андрій навчав у </a:t>
            </a:r>
            <a:r>
              <a:rPr lang="uk-UA" dirty="0" err="1"/>
              <a:t>Синопі</a:t>
            </a:r>
            <a:r>
              <a:rPr lang="uk-UA" dirty="0"/>
              <a:t>. Коли прийшов до Корсуня, побачив, що з Корсуня близько до Дніпрового гирла. І пішов у Дніпрове гирло. Відтіль поплив вгору Дніпром та принагідно прийшов і став під горами на його березі. Вставши вранці. сказав до учеників, що були з ним: “Чи бачите ці гори? На цих горах засяє ласка Божа і буде великий город, і Бог збудує багато церков”. І вийшовши на ці гори, поблагословив їх і поставив хрест, і, помолившись Богові, зійшов із цієї гори, де опісля був Київ. І поплив угору Дніпром...».</a:t>
            </a:r>
            <a:r>
              <a:rPr lang="uk-UA" baseline="30000" dirty="0"/>
              <a:t>1</a:t>
            </a:r>
            <a:endParaRPr lang="uk-UA" dirty="0"/>
          </a:p>
          <a:p>
            <a:r>
              <a:rPr lang="uk-UA" dirty="0"/>
              <a:t>Хоч Андрій </a:t>
            </a:r>
            <a:r>
              <a:rPr lang="uk-UA" dirty="0" err="1"/>
              <a:t>Первозванний</a:t>
            </a:r>
            <a:r>
              <a:rPr lang="uk-UA" dirty="0"/>
              <a:t> — християнський святий, але в народній традиції звичаї і обряди в день цього святого мають стародавній, дохристиянський характер: угадування майбутньої долі, заклинання, ритуальне кусання «</a:t>
            </a:r>
            <a:r>
              <a:rPr lang="uk-UA" dirty="0" err="1"/>
              <a:t>калети</a:t>
            </a:r>
            <a:r>
              <a:rPr lang="uk-UA" dirty="0"/>
              <a:t>».</a:t>
            </a:r>
          </a:p>
          <a:p>
            <a:r>
              <a:rPr lang="uk-UA" dirty="0"/>
              <a:t>З усього циклу осінніх традиційних свят день Андрія </a:t>
            </a:r>
            <a:r>
              <a:rPr lang="uk-UA" dirty="0" err="1"/>
              <a:t>Первозванного</a:t>
            </a:r>
            <a:r>
              <a:rPr lang="uk-UA" dirty="0"/>
              <a:t> — найцікавіший. Від нього віє чарівною староукраїнською стихією.</a:t>
            </a:r>
          </a:p>
          <a:p>
            <a:endParaRPr lang="uk-UA" dirty="0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92080" y="1268760"/>
            <a:ext cx="3562326" cy="46132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21947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indent="90170">
              <a:spcAft>
                <a:spcPts val="0"/>
              </a:spcAft>
            </a:pPr>
            <a:r>
              <a:rPr lang="uk-UA" dirty="0" smtClean="0">
                <a:effectLst/>
                <a:latin typeface="Times New Roman"/>
                <a:ea typeface="Times New Roman"/>
              </a:rPr>
              <a:t>Народознавці-етнографи</a:t>
            </a:r>
            <a:br>
              <a:rPr lang="uk-UA" dirty="0" smtClean="0">
                <a:effectLst/>
                <a:latin typeface="Times New Roman"/>
                <a:ea typeface="Times New Roman"/>
              </a:rPr>
            </a:br>
            <a:endParaRPr lang="uk-UA" dirty="0"/>
          </a:p>
        </p:txBody>
      </p:sp>
      <p:sp>
        <p:nvSpPr>
          <p:cNvPr id="3" name="Місце для вмісту 2"/>
          <p:cNvSpPr>
            <a:spLocks noGrp="1"/>
          </p:cNvSpPr>
          <p:nvPr>
            <p:ph idx="1"/>
          </p:nvPr>
        </p:nvSpPr>
        <p:spPr>
          <a:xfrm>
            <a:off x="395536" y="1052736"/>
            <a:ext cx="8291264" cy="5073427"/>
          </a:xfrm>
        </p:spPr>
        <p:txBody>
          <a:bodyPr>
            <a:normAutofit fontScale="70000" lnSpcReduction="20000"/>
          </a:bodyPr>
          <a:lstStyle/>
          <a:p>
            <a:r>
              <a:rPr lang="uk-UA" sz="3400" dirty="0"/>
              <a:t>З давніх-давен у ніч під «Андрія» дівчата ворожать. Може, не зовсім щиро, та все ж десь там, «глибиною душі» дівчина вірить, що «Андрієва ніч» допоможе їй пізнати свою долю — дізнатися, чи вийде вона заміж, а чи доведеться знову дівувати цілий рік,</a:t>
            </a:r>
          </a:p>
          <a:p>
            <a:r>
              <a:rPr lang="uk-UA" sz="3400" dirty="0"/>
              <a:t>Ще звечора, як тільки дівчата зійдуться до хати ворожити, першим ділом вони печуть балабушки</a:t>
            </a:r>
            <a:r>
              <a:rPr lang="uk-UA" sz="3400" dirty="0" smtClean="0"/>
              <a:t>.</a:t>
            </a:r>
          </a:p>
          <a:p>
            <a:r>
              <a:rPr lang="uk-UA" sz="3400" dirty="0" smtClean="0"/>
              <a:t>Ввечері </a:t>
            </a:r>
            <a:r>
              <a:rPr lang="uk-UA" sz="3400" dirty="0"/>
              <a:t>на «Андрія» сходяться вже разом — і хлопці, і дівчата. Сходяться до просторої хати — щоб було, де розбігтися для кусання </a:t>
            </a:r>
            <a:r>
              <a:rPr lang="uk-UA" sz="3400" dirty="0" smtClean="0"/>
              <a:t>калити</a:t>
            </a:r>
            <a:r>
              <a:rPr lang="uk-UA" sz="3400" dirty="0"/>
              <a:t>. З цього кусання </a:t>
            </a:r>
            <a:r>
              <a:rPr lang="uk-UA" sz="3400" dirty="0" smtClean="0"/>
              <a:t>калити </a:t>
            </a:r>
            <a:r>
              <a:rPr lang="uk-UA" sz="3400" dirty="0"/>
              <a:t>і починається «Андріївський вечір».</a:t>
            </a:r>
          </a:p>
          <a:p>
            <a:r>
              <a:rPr lang="uk-UA" sz="3400" dirty="0" smtClean="0"/>
              <a:t>Калита </a:t>
            </a:r>
            <a:r>
              <a:rPr lang="uk-UA" sz="3400" dirty="0"/>
              <a:t>— це великий корж із білого борошна. Печуть </a:t>
            </a:r>
            <a:r>
              <a:rPr lang="uk-UA" sz="3400" dirty="0" smtClean="0"/>
              <a:t>калиту </a:t>
            </a:r>
            <a:r>
              <a:rPr lang="uk-UA" sz="3400" dirty="0"/>
              <a:t>дівчата — всі разом, скільки б їх не було — хоч десять, двадцять... Кожна повинна взяти участь у готуванні </a:t>
            </a:r>
            <a:r>
              <a:rPr lang="uk-UA" sz="3400" dirty="0" smtClean="0"/>
              <a:t>калити</a:t>
            </a:r>
            <a:r>
              <a:rPr lang="uk-UA" sz="3400" dirty="0"/>
              <a:t>. Місять тісто всі по черзі, починаючи від найстаршої дівки і кінчаючи дівчуром років десяти або й менше</a:t>
            </a:r>
            <a:r>
              <a:rPr lang="uk-UA" sz="3400" dirty="0" smtClean="0"/>
              <a:t>.</a:t>
            </a:r>
            <a:endParaRPr lang="uk-UA" sz="3400" dirty="0"/>
          </a:p>
          <a:p>
            <a:endParaRPr lang="uk-UA" dirty="0"/>
          </a:p>
        </p:txBody>
      </p:sp>
    </p:spTree>
    <p:extLst>
      <p:ext uri="{BB962C8B-B14F-4D97-AF65-F5344CB8AC3E}">
        <p14:creationId xmlns:p14="http://schemas.microsoft.com/office/powerpoint/2010/main" val="29320808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2146250"/>
          </a:xfrm>
        </p:spPr>
        <p:txBody>
          <a:bodyPr/>
          <a:lstStyle/>
          <a:p>
            <a:r>
              <a:rPr lang="uk-UA" dirty="0" smtClean="0"/>
              <a:t>Актори</a:t>
            </a:r>
            <a:endParaRPr lang="uk-UA" dirty="0"/>
          </a:p>
        </p:txBody>
      </p:sp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1679" y="1772816"/>
            <a:ext cx="5820139" cy="43651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10618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3993"/>
            <a:ext cx="4854708" cy="3641031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3967" y="3212976"/>
            <a:ext cx="4860032" cy="36450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14813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Місце для вмісту 4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737"/>
            <a:ext cx="4716016" cy="3537012"/>
          </a:xfr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1946" y="3068960"/>
            <a:ext cx="5052053" cy="37890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32478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Місце для вмісту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1"/>
            <a:ext cx="4475987" cy="3356991"/>
          </a:xfr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83968" y="3212976"/>
            <a:ext cx="4860032" cy="36450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69558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30</TotalTime>
  <Words>669</Words>
  <Application>Microsoft Office PowerPoint</Application>
  <PresentationFormat>Екран (4:3)</PresentationFormat>
  <Paragraphs>61</Paragraphs>
  <Slides>12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слайдів</vt:lpstr>
      </vt:variant>
      <vt:variant>
        <vt:i4>12</vt:i4>
      </vt:variant>
    </vt:vector>
  </HeadingPairs>
  <TitlesOfParts>
    <vt:vector size="13" baseType="lpstr">
      <vt:lpstr>Тема Office</vt:lpstr>
      <vt:lpstr>Свято «Андрію, Андрію, я на тебе льон сію»</vt:lpstr>
      <vt:lpstr>Опис проекту</vt:lpstr>
      <vt:lpstr>Презентація PowerPoint</vt:lpstr>
      <vt:lpstr>Етимологи</vt:lpstr>
      <vt:lpstr>Народний синоптик</vt:lpstr>
      <vt:lpstr>Фольклористи</vt:lpstr>
      <vt:lpstr>Релігієзнавці</vt:lpstr>
      <vt:lpstr>Народознавці-етнографи </vt:lpstr>
      <vt:lpstr>Актори</vt:lpstr>
      <vt:lpstr>Презентація PowerPoint</vt:lpstr>
      <vt:lpstr>Презентація PowerPoint</vt:lpstr>
      <vt:lpstr>Презентація PowerPoint</vt:lpstr>
    </vt:vector>
  </TitlesOfParts>
  <Company>home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Свято «Андрію, Андрію, я на тебе льон сію»</dc:title>
  <dc:creator>admin</dc:creator>
  <cp:lastModifiedBy>admin</cp:lastModifiedBy>
  <cp:revision>3</cp:revision>
  <dcterms:created xsi:type="dcterms:W3CDTF">2016-06-19T11:04:57Z</dcterms:created>
  <dcterms:modified xsi:type="dcterms:W3CDTF">2016-06-19T11:35:00Z</dcterms:modified>
</cp:coreProperties>
</file>